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38"/>
  </p:notesMasterIdLst>
  <p:sldIdLst>
    <p:sldId id="267" r:id="rId2"/>
    <p:sldId id="258" r:id="rId3"/>
    <p:sldId id="283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15" r:id="rId16"/>
    <p:sldId id="309" r:id="rId17"/>
    <p:sldId id="310" r:id="rId18"/>
    <p:sldId id="311" r:id="rId19"/>
    <p:sldId id="312" r:id="rId20"/>
    <p:sldId id="316" r:id="rId21"/>
    <p:sldId id="313" r:id="rId22"/>
    <p:sldId id="314" r:id="rId23"/>
    <p:sldId id="317" r:id="rId24"/>
    <p:sldId id="291" r:id="rId25"/>
    <p:sldId id="293" r:id="rId26"/>
    <p:sldId id="294" r:id="rId27"/>
    <p:sldId id="297" r:id="rId28"/>
    <p:sldId id="288" r:id="rId29"/>
    <p:sldId id="276" r:id="rId30"/>
    <p:sldId id="287" r:id="rId31"/>
    <p:sldId id="275" r:id="rId32"/>
    <p:sldId id="277" r:id="rId33"/>
    <p:sldId id="278" r:id="rId34"/>
    <p:sldId id="279" r:id="rId35"/>
    <p:sldId id="281" r:id="rId36"/>
    <p:sldId id="280" r:id="rId37"/>
  </p:sldIdLst>
  <p:sldSz cx="9144000" cy="5143500" type="screen16x9"/>
  <p:notesSz cx="6858000" cy="9144000"/>
  <p:embeddedFontLst>
    <p:embeddedFont>
      <p:font typeface="Agfa Rotis Sans Serif" panose="020B0604020202020204"/>
      <p:regular r:id="rId39"/>
      <p:bold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Wingdings 3" panose="05040102010807070707" pitchFamily="18" charset="2"/>
      <p:regular r:id="rId46"/>
    </p:embeddedFont>
  </p:embeddedFontLst>
  <p:custDataLst>
    <p:tags r:id="rId4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6" autoAdjust="0"/>
    <p:restoredTop sz="94660" autoAdjust="0"/>
  </p:normalViewPr>
  <p:slideViewPr>
    <p:cSldViewPr>
      <p:cViewPr varScale="1">
        <p:scale>
          <a:sx n="132" d="100"/>
          <a:sy n="132" d="100"/>
        </p:scale>
        <p:origin x="150" y="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EFD11-ECDA-4864-A090-F600619C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F665E8-61D8-4E1C-90ED-A75D9CA6B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Ergebnis: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Für jede Zelle sind die Zeitstempel mit den korrespondierenden Zellzuständen {0, 1} ermittelt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in einer externen Datenbank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 Datenbankeintrag mit Aufbau: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Zellenname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Zeitstempel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Zellenzustand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5033AA-7B1B-45FE-BF76-DE162B8E5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A66F8F-B7F9-440B-BEA4-790829E940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B6408-24C7-4B90-8DC8-C6E8E7BA3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33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0E62-D217-4948-8B07-AECA30DF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7DF98F-F41E-46B3-9F92-48FC2CCE7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27660-C662-441E-91DA-AFFC87D4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8EF39E-7095-4F91-9473-057F22482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A35B14-74EE-48E7-A307-9EE78C1C5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4920"/>
            <a:ext cx="5276538" cy="29680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347E6E-5153-4F4F-A37C-519608525FF2}"/>
              </a:ext>
            </a:extLst>
          </p:cNvPr>
          <p:cNvSpPr txBox="1"/>
          <p:nvPr/>
        </p:nvSpPr>
        <p:spPr>
          <a:xfrm>
            <a:off x="107504" y="3989303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binäres Modell </a:t>
            </a:r>
          </a:p>
        </p:txBody>
      </p:sp>
    </p:spTree>
    <p:extLst>
      <p:ext uri="{BB962C8B-B14F-4D97-AF65-F5344CB8AC3E}">
        <p14:creationId xmlns:p14="http://schemas.microsoft.com/office/powerpoint/2010/main" val="180251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2C54-0B76-4D6F-8DCE-E54EBF55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3BCE2-CB6C-4A1C-B497-29E7E2512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s(t) </a:t>
            </a:r>
            <a:r>
              <a:rPr lang="de-DE" dirty="0"/>
              <a:t>soll durch eine Wahrscheinlichkeitsfunkton </a:t>
            </a:r>
            <a:r>
              <a:rPr lang="de-DE" i="1" dirty="0"/>
              <a:t>p(t)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D1320-551F-48D4-8FE7-D1D5FFBA1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8054-9E98-4717-AB3D-8055149AB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FBF370-3014-4F42-9A73-B85278DB0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6D484D-6574-47A4-9C3A-4B32789E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20220"/>
            <a:ext cx="4069655" cy="1986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052118-E0B1-452E-A3B5-3FB2CCBE223C}"/>
              </a:ext>
            </a:extLst>
          </p:cNvPr>
          <p:cNvSpPr txBox="1"/>
          <p:nvPr/>
        </p:nvSpPr>
        <p:spPr>
          <a:xfrm>
            <a:off x="4843661" y="3006267"/>
            <a:ext cx="4299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Ablauf inkrementelle Fouriertransformation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4213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12E41-EF2E-43B7-8BDD-F7D284D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C4B5A-CDD7-4BC0-8113-2E0190B9A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7E3760-20F3-46E0-8761-4AED8564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82495-B456-429D-8C65-07379658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F62C95-75AC-4DD6-9D4E-C6EFA7F9C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A91275-B661-4DCB-8B90-808936D16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24" y="1796776"/>
            <a:ext cx="1409822" cy="30482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718354-3409-4F30-848A-6496D850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86" y="888915"/>
            <a:ext cx="1387032" cy="1872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7ADCE5-9529-4FC1-80F8-8F1BD35C7644}"/>
              </a:ext>
            </a:extLst>
          </p:cNvPr>
          <p:cNvSpPr txBox="1"/>
          <p:nvPr/>
        </p:nvSpPr>
        <p:spPr>
          <a:xfrm>
            <a:off x="5868144" y="2644884"/>
            <a:ext cx="3275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Mittelung der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Fourierkoeffizienten</a:t>
            </a:r>
            <a:endParaRPr lang="de-DE" sz="16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D92B6-A1B0-4803-87D6-CCA2EC0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497C0-927F-4076-BC45-710AFF4EF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Anzahl periodischer Prozesse bestimmt die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Zukünftige Wahrscheinlichkeitswerte </a:t>
            </a:r>
            <a:r>
              <a:rPr lang="de-DE" i="1" dirty="0"/>
              <a:t>p(t) </a:t>
            </a:r>
            <a:r>
              <a:rPr lang="de-DE" dirty="0"/>
              <a:t>der Zelle können berechnet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Prädiktionen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3885D1-7538-43C9-AC79-1B2187D89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02E660-8917-4E7D-8FC4-689B70C5B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345833-FDE7-43DC-8912-59FB8CD83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DDB79FA-69BB-4D88-B01B-82EBD6E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07654"/>
            <a:ext cx="3810330" cy="7087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231032B-ACEB-4F04-A3A4-EB2DA50FD6F2}"/>
              </a:ext>
            </a:extLst>
          </p:cNvPr>
          <p:cNvSpPr txBox="1"/>
          <p:nvPr/>
        </p:nvSpPr>
        <p:spPr>
          <a:xfrm>
            <a:off x="5220072" y="2434738"/>
            <a:ext cx="3810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Wahrscheinlichkeitsfunktion eines Zellzustandes</a:t>
            </a:r>
          </a:p>
        </p:txBody>
      </p:sp>
    </p:spTree>
    <p:extLst>
      <p:ext uri="{BB962C8B-B14F-4D97-AF65-F5344CB8AC3E}">
        <p14:creationId xmlns:p14="http://schemas.microsoft.com/office/powerpoint/2010/main" val="370512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71F5C-38F1-4A08-9272-BC896093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27D28-061E-42B3-986C-D7A8371A6D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vor Modellberechnung in </a:t>
            </a:r>
            <a:r>
              <a:rPr lang="de-DE" dirty="0" err="1"/>
              <a:t>Traingsdatensatz</a:t>
            </a:r>
            <a:r>
              <a:rPr lang="de-DE" dirty="0"/>
              <a:t> und Testdatensatz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Optimale Modellordnung </a:t>
            </a:r>
            <a:r>
              <a:rPr lang="de-DE" dirty="0" err="1"/>
              <a:t>lopt</a:t>
            </a:r>
            <a:r>
              <a:rPr lang="de-DE" dirty="0"/>
              <a:t> definiert durch minimalen Testfehler </a:t>
            </a:r>
            <a:r>
              <a:rPr lang="el-GR" dirty="0"/>
              <a:t>ε</a:t>
            </a:r>
            <a:r>
              <a:rPr lang="de-DE" dirty="0"/>
              <a:t>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0ECE2A-FD14-40FE-A463-EDB75E16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50DA5-9DBB-414D-9D97-DCC63E2B14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D692B5-2A30-4370-84B2-57673BBAB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9FB137-B0B4-454E-8C22-E7599230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598497"/>
            <a:ext cx="2952328" cy="60615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6A37586-CF2F-4ADF-A0BE-A26E1024996F}"/>
              </a:ext>
            </a:extLst>
          </p:cNvPr>
          <p:cNvSpPr txBox="1"/>
          <p:nvPr/>
        </p:nvSpPr>
        <p:spPr>
          <a:xfrm>
            <a:off x="590351" y="3146912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Ermittlung des Prädiktionsfehlers des binären Modells </a:t>
            </a:r>
          </a:p>
        </p:txBody>
      </p:sp>
    </p:spTree>
    <p:extLst>
      <p:ext uri="{BB962C8B-B14F-4D97-AF65-F5344CB8AC3E}">
        <p14:creationId xmlns:p14="http://schemas.microsoft.com/office/powerpoint/2010/main" val="340084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A0E7E-1057-4D21-A513-72D9F243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2D626E-E9F2-41C8-AE83-B8E6B7883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Gleicht größtenteils Vorgehen des binären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Binär: befindet sich eine Person in der Zelle?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i="1" dirty="0"/>
              <a:t>s(t)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Quantitativ: wie häufig befinden sich Personen in der Zelle?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λ</a:t>
            </a:r>
            <a:r>
              <a:rPr lang="de-DE" i="1" dirty="0">
                <a:sym typeface="Wingdings" panose="05000000000000000000" pitchFamily="2" charset="2"/>
              </a:rPr>
              <a:t>(t)</a:t>
            </a:r>
            <a:endParaRPr lang="de-DE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58C8B1-9B59-4F26-AFF1-046C88FFA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A74802-59DC-42A9-8A1E-59297614F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8BDB6C-249B-4533-88AE-2A97AEDAC0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71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962D-65EA-47D2-81E1-D4667FCD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B89741-0A13-463A-99E1-15F510A32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3800A-CF01-461F-8745-EE6A8BA76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5DAB2F-260D-4A8C-82ED-F6B9A9651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C0F163-6337-465F-AFAE-AC19EC39D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" y="1079688"/>
            <a:ext cx="4327116" cy="27676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982FF49-4F1D-46BA-96A3-B12819CE3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28" y="987574"/>
            <a:ext cx="4465087" cy="28597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9797E7A-E7C4-40C6-933E-22CC0BCC8AE7}"/>
              </a:ext>
            </a:extLst>
          </p:cNvPr>
          <p:cNvSpPr txBox="1"/>
          <p:nvPr/>
        </p:nvSpPr>
        <p:spPr>
          <a:xfrm>
            <a:off x="254512" y="3791898"/>
            <a:ext cx="3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6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29E54A-9CED-416E-BCA5-FA2B7F56F49C}"/>
              </a:ext>
            </a:extLst>
          </p:cNvPr>
          <p:cNvSpPr txBox="1"/>
          <p:nvPr/>
        </p:nvSpPr>
        <p:spPr>
          <a:xfrm>
            <a:off x="4932268" y="3791898"/>
            <a:ext cx="4110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7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Aufsummierte 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einen Tag</a:t>
            </a:r>
          </a:p>
        </p:txBody>
      </p:sp>
    </p:spTree>
    <p:extLst>
      <p:ext uri="{BB962C8B-B14F-4D97-AF65-F5344CB8AC3E}">
        <p14:creationId xmlns:p14="http://schemas.microsoft.com/office/powerpoint/2010/main" val="147362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715B4-02BD-4076-89DE-796F3EB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F6B4C3-51B5-4BBF-972E-5DBED555B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D2EDC8-5165-4321-81F0-806337140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33528D-BD8A-4D7A-A038-FEE54F323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E8C6FB-F445-40AE-8BD7-A8A717597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5958151" cy="33514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A0B4A6D-36E2-4EFE-8196-02CE41751509}"/>
              </a:ext>
            </a:extLst>
          </p:cNvPr>
          <p:cNvSpPr txBox="1"/>
          <p:nvPr/>
        </p:nvSpPr>
        <p:spPr>
          <a:xfrm>
            <a:off x="169868" y="4327962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quantitatives Modell </a:t>
            </a:r>
          </a:p>
        </p:txBody>
      </p:sp>
    </p:spTree>
    <p:extLst>
      <p:ext uri="{BB962C8B-B14F-4D97-AF65-F5344CB8AC3E}">
        <p14:creationId xmlns:p14="http://schemas.microsoft.com/office/powerpoint/2010/main" val="240622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D74E9-EF77-4357-ACF6-D283F71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472D1-7DB7-49BA-BCDA-F165164EC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75F77C-CCE2-489A-B226-373E6213EC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987245-7D04-4AFF-9BDB-E9D9BCFBA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7FF5D6B-7802-442B-A07C-08ECEB370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770" y="1062770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λ(t) </a:t>
            </a:r>
            <a:r>
              <a:rPr lang="de-DE" dirty="0"/>
              <a:t>soll durch eine Wahrscheinlichkeitsfunkton </a:t>
            </a:r>
            <a:r>
              <a:rPr lang="de-DE" i="1" dirty="0"/>
              <a:t>λ‘(t)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B269F2A-6E94-42EE-8EBD-D0E676B479A7}"/>
              </a:ext>
            </a:extLst>
          </p:cNvPr>
          <p:cNvSpPr txBox="1">
            <a:spLocks/>
          </p:cNvSpPr>
          <p:nvPr/>
        </p:nvSpPr>
        <p:spPr>
          <a:xfrm>
            <a:off x="4644008" y="1062246"/>
            <a:ext cx="4321175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Zukünftige Personenraten </a:t>
            </a:r>
            <a:r>
              <a:rPr lang="de-DE" i="1" dirty="0"/>
              <a:t>λ(t) </a:t>
            </a:r>
            <a:r>
              <a:rPr lang="de-DE" dirty="0"/>
              <a:t>der Zelle können berechnet werden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904EAD-B958-4AB5-AD5B-08244939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90" y="1736682"/>
            <a:ext cx="1409822" cy="3048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72D805-DDCC-41A4-B2EB-4350523D7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89653"/>
            <a:ext cx="3384376" cy="5927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10A8972-EEBA-4106-A0ED-2364F52301A0}"/>
              </a:ext>
            </a:extLst>
          </p:cNvPr>
          <p:cNvSpPr txBox="1"/>
          <p:nvPr/>
        </p:nvSpPr>
        <p:spPr>
          <a:xfrm>
            <a:off x="381022" y="4259936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Personenraten-Approximation einer Zelle</a:t>
            </a:r>
          </a:p>
        </p:txBody>
      </p:sp>
    </p:spTree>
    <p:extLst>
      <p:ext uri="{BB962C8B-B14F-4D97-AF65-F5344CB8AC3E}">
        <p14:creationId xmlns:p14="http://schemas.microsoft.com/office/powerpoint/2010/main" val="191996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9FC44-771B-4A58-BAE3-30F77A03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817E87-F43D-4B00-BE28-BD77063C3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848F61-B976-4111-AC71-54A45B05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F8825A-1A47-47B9-B598-C862DCF65A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ECDCF101-E011-462F-9981-AF108EE6B7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vor Modellberechnung in </a:t>
            </a:r>
            <a:r>
              <a:rPr lang="de-DE" dirty="0" err="1"/>
              <a:t>Traingsdatensatz</a:t>
            </a:r>
            <a:r>
              <a:rPr lang="de-DE" dirty="0"/>
              <a:t> und Testdatensatz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Optimale Modellordnung </a:t>
            </a:r>
            <a:r>
              <a:rPr lang="de-DE" dirty="0" err="1"/>
              <a:t>l</a:t>
            </a:r>
            <a:r>
              <a:rPr lang="de-DE" baseline="-25000" dirty="0" err="1"/>
              <a:t>opt</a:t>
            </a:r>
            <a:r>
              <a:rPr lang="de-DE" dirty="0"/>
              <a:t> definiert durch minimalen Testfehler </a:t>
            </a:r>
            <a:r>
              <a:rPr lang="el-GR" dirty="0"/>
              <a:t>ε</a:t>
            </a:r>
            <a:r>
              <a:rPr lang="de-DE" baseline="-25000" dirty="0"/>
              <a:t>p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C6FC76-53D4-446F-968E-5A6C078E2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10261"/>
            <a:ext cx="2880320" cy="6385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4B1FAB4-D63B-4F64-A83B-EAF14F299DF3}"/>
              </a:ext>
            </a:extLst>
          </p:cNvPr>
          <p:cNvSpPr txBox="1"/>
          <p:nvPr/>
        </p:nvSpPr>
        <p:spPr>
          <a:xfrm>
            <a:off x="525038" y="3148790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Ermittlung des Prädiktionsfehlers des quantitativen Modells </a:t>
            </a:r>
          </a:p>
        </p:txBody>
      </p:sp>
    </p:spTree>
    <p:extLst>
      <p:ext uri="{BB962C8B-B14F-4D97-AF65-F5344CB8AC3E}">
        <p14:creationId xmlns:p14="http://schemas.microsoft.com/office/powerpoint/2010/main" val="37363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8410A-7934-46B7-826E-FCFDADAB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15CE5B-0768-46AE-A9E7-AFFA8BB23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78CC3C-476B-46E3-9A14-5426A0FA3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9F806C-9F22-47EA-AD12-3CD366932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24307A-DD0A-4AEF-A7DA-281C851EDD3F}"/>
              </a:ext>
            </a:extLst>
          </p:cNvPr>
          <p:cNvSpPr txBox="1"/>
          <p:nvPr/>
        </p:nvSpPr>
        <p:spPr>
          <a:xfrm>
            <a:off x="4932041" y="1275606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rgbClr val="FF0000"/>
                </a:solidFill>
                <a:latin typeface="Calibri" pitchFamily="34" charset="0"/>
              </a:rPr>
              <a:t>Hier Bild von der Aruba-Wohnung einfügen 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F27C1C-42EE-4B8A-A6B9-E03465006E7C}"/>
              </a:ext>
            </a:extLst>
          </p:cNvPr>
          <p:cNvSpPr txBox="1"/>
          <p:nvPr/>
        </p:nvSpPr>
        <p:spPr>
          <a:xfrm>
            <a:off x="250825" y="1131590"/>
            <a:ext cx="4321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Wohnung aufgeteilt in 10 Räume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Personenaufkommen über 16 Wochen aufgezeichnet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Beschränkungen: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Lediglich eine Person in der Wohnung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Messung im Minutentakt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Aufteilung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12 Wochen Trainingsdatensatz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4 Wochen Testdatensatz</a:t>
            </a:r>
          </a:p>
        </p:txBody>
      </p:sp>
    </p:spTree>
    <p:extLst>
      <p:ext uri="{BB962C8B-B14F-4D97-AF65-F5344CB8AC3E}">
        <p14:creationId xmlns:p14="http://schemas.microsoft.com/office/powerpoint/2010/main" val="7576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20E52-6D5D-40F6-87E8-AC603A6D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DB601-781C-4989-97B9-F2DC85503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Bürogebäude mit 85 m2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mit einer Frequenz von 0.5 Hz über einen Zeitraum von 22 Tagen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Gitter mit 3060 Zellen wird über das Büro gelegt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Zellengröße 0.5m x 0.5 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Aufteilung: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Zwei Wochen Trainingsdatensatz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Eine Woche Testdatensatz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0AA7E0-3D38-4C56-AFEC-EFFBEAA53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37F864-E441-42CD-807B-678E6F64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FB91B-07E2-4FBA-8800-DE7ED0BF4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72E1E-CC78-4F27-9794-6F910C6F8884}"/>
              </a:ext>
            </a:extLst>
          </p:cNvPr>
          <p:cNvSpPr txBox="1"/>
          <p:nvPr/>
        </p:nvSpPr>
        <p:spPr>
          <a:xfrm>
            <a:off x="4788024" y="1131888"/>
            <a:ext cx="4105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rgbClr val="FF0000"/>
                </a:solidFill>
                <a:latin typeface="Calibri" pitchFamily="34" charset="0"/>
              </a:rPr>
              <a:t>Hier Bild von UOL einfügen mit nur leeren Zellen!</a:t>
            </a:r>
          </a:p>
        </p:txBody>
      </p:sp>
    </p:spTree>
    <p:extLst>
      <p:ext uri="{BB962C8B-B14F-4D97-AF65-F5344CB8AC3E}">
        <p14:creationId xmlns:p14="http://schemas.microsoft.com/office/powerpoint/2010/main" val="304556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69D36-6C8C-43F0-B185-EF6ABABD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C3F62C-D96A-4A83-A769-67B96C219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D77E9F-1F0B-48C0-BA20-44AB758431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60C9A3-EE08-4C0B-B25F-7E056E1C7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FF7066-1326-40C1-9D15-EFB48AAA9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4304425" cy="24611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9B79B66-9627-4F23-A8B9-E3FFA58FFA30}"/>
              </a:ext>
            </a:extLst>
          </p:cNvPr>
          <p:cNvSpPr txBox="1"/>
          <p:nvPr/>
        </p:nvSpPr>
        <p:spPr>
          <a:xfrm>
            <a:off x="1" y="3579862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des Schlafzimmers bei unterschiedlichen Intervalldauern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B6D43EA-73E5-41FD-98EF-A5CDA6B81E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59582"/>
            <a:ext cx="4235782" cy="239575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E96E4F-18C5-40D6-8A16-258C861DFE19}"/>
              </a:ext>
            </a:extLst>
          </p:cNvPr>
          <p:cNvSpPr txBox="1"/>
          <p:nvPr/>
        </p:nvSpPr>
        <p:spPr>
          <a:xfrm>
            <a:off x="4571999" y="3579862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9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des Gästeschlafzimmers bei unterschiedlichen Intervalldauern</a:t>
            </a:r>
          </a:p>
        </p:txBody>
      </p:sp>
    </p:spTree>
    <p:extLst>
      <p:ext uri="{BB962C8B-B14F-4D97-AF65-F5344CB8AC3E}">
        <p14:creationId xmlns:p14="http://schemas.microsoft.com/office/powerpoint/2010/main" val="308741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000DC-F937-422A-86D5-E27B44CC2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3012"/>
            <a:ext cx="5703763" cy="35798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A102F1-F640-4B73-9813-A0A98D239D0A}"/>
              </a:ext>
            </a:extLst>
          </p:cNvPr>
          <p:cNvSpPr txBox="1"/>
          <p:nvPr/>
        </p:nvSpPr>
        <p:spPr>
          <a:xfrm>
            <a:off x="5724128" y="987574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Über eine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Map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wird ein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gelegt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Occupancy-Grid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zählt Personenaufkommen innerhalb </a:t>
            </a:r>
            <a:r>
              <a:rPr lang="de-DE" sz="140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von Zeitintervallen</a:t>
            </a: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wird farblich hervorgehoben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66113-3BA4-4CD1-9821-FA22B90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6FB76-E149-43A9-AA22-500B6C3FB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Binäres und nicht-binäres Modell fertiggestellt</a:t>
            </a:r>
          </a:p>
          <a:p>
            <a:pPr marL="612775" lvl="1" indent="-342900"/>
            <a:r>
              <a:rPr lang="de-DE" dirty="0"/>
              <a:t>Modellerstellung erfolgt mittels </a:t>
            </a:r>
            <a:r>
              <a:rPr lang="de-DE" dirty="0" err="1"/>
              <a:t>FreMEn</a:t>
            </a:r>
            <a:r>
              <a:rPr lang="de-DE" dirty="0"/>
              <a:t>-Methodik</a:t>
            </a:r>
          </a:p>
          <a:p>
            <a:pPr marL="612775" lvl="1" indent="-342900"/>
            <a:r>
              <a:rPr lang="de-DE" dirty="0"/>
              <a:t>Aufteilung in Trainings- und Testdatensatz abhängig von Datensatz</a:t>
            </a:r>
          </a:p>
          <a:p>
            <a:pPr marL="612775" lvl="1" indent="-342900"/>
            <a:r>
              <a:rPr lang="de-DE" dirty="0"/>
              <a:t>optimale Periodendauer entspricht Wochentakt</a:t>
            </a:r>
          </a:p>
          <a:p>
            <a:pPr marL="612775" lvl="1" indent="-342900"/>
            <a:r>
              <a:rPr lang="de-DE" dirty="0"/>
              <a:t>Modell-Aktualisierung erfolgt im Wochentakt</a:t>
            </a:r>
          </a:p>
          <a:p>
            <a:pPr marL="881063" lvl="2" indent="-342900"/>
            <a:r>
              <a:rPr lang="de-DE" dirty="0"/>
              <a:t>Lange Berechnungszeit</a:t>
            </a:r>
          </a:p>
          <a:p>
            <a:pPr marL="881063" lvl="2" indent="-342900"/>
            <a:r>
              <a:rPr lang="de-DE" dirty="0"/>
              <a:t>Client-seitige Speicherung der </a:t>
            </a:r>
            <a:r>
              <a:rPr lang="de-DE" dirty="0" err="1"/>
              <a:t>FreMEn</a:t>
            </a:r>
            <a:r>
              <a:rPr lang="de-DE" dirty="0"/>
              <a:t>-Parameter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C37680-4E91-46FC-BDC3-55ADB8524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8F1226-259B-4A93-9706-EB18F82FE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608A27-80DB-4497-9A3B-59837F793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449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5740B-551C-4BDF-BCEF-DA88D09B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2D70BE-B1F3-4F4F-9D82-90CDEA9C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D56AE-E344-41BA-98AA-C1C264D5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5CE20A-65CB-431D-A28C-102E79A0D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794239-9E8B-4F1F-9B45-AFBFBC47E200}"/>
              </a:ext>
            </a:extLst>
          </p:cNvPr>
          <p:cNvSpPr txBox="1"/>
          <p:nvPr/>
        </p:nvSpPr>
        <p:spPr>
          <a:xfrm>
            <a:off x="5803777" y="987574"/>
            <a:ext cx="3304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Erhöhung des Zeitintervalls wirkt ähnlich wie Tiefpassfilter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Intervalldauer je nach Beobachtbarkeit der Umgebung durch mobilen Roboter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statisches Modell : 10.67 %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: 12.27 %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859D1F-3A1A-4782-86FA-6069A368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15406"/>
            <a:ext cx="516680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7FA80-FB09-41CA-B6E0-148D30A4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6EF7EE-D11A-4187-80BF-C9AD65A7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49C76-61E2-4AB6-B1AA-51AFC0F8C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A205B3-1AE2-46EF-B78D-0DE6A4353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229259-39E1-411D-8F50-D45584AC708A}"/>
              </a:ext>
            </a:extLst>
          </p:cNvPr>
          <p:cNvSpPr txBox="1"/>
          <p:nvPr/>
        </p:nvSpPr>
        <p:spPr>
          <a:xfrm>
            <a:off x="5803777" y="987574"/>
            <a:ext cx="3304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erneut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Verbesserung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gegenüber statischem Modell: - 0.93 %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Nur zwei Wochen Trainingsdaten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Große Varianz der Wochendaten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5AED6-3725-4200-9E07-612E0ED5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76371"/>
            <a:ext cx="542591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96E3A-CEC3-4D38-8466-9BBF5B88AC9E}"/>
              </a:ext>
            </a:extLst>
          </p:cNvPr>
          <p:cNvSpPr txBox="1"/>
          <p:nvPr/>
        </p:nvSpPr>
        <p:spPr>
          <a:xfrm>
            <a:off x="250825" y="1131590"/>
            <a:ext cx="85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Fertigstellen der schriftlichen Ausarbeitung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17290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Arbeitspakete</a:t>
                      </a:r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0" y="3363838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Fragestellung und Motivation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Zustandsmodelle: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Zusammenfassung und Ausblick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/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Effektive Erfüllung der Aufgaben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 als Features der Umgebung müssen ebenfalls modelliert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353623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AB42-16AE-46C3-AC96-5A245E4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121B84-8E64-4331-B80E-6D90ED0BE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81E6D8-481C-456D-81DC-C0A2DA9C96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3AF24-1C72-49C7-BCE2-410A69293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B9C4CD-8EB4-4528-9B60-49EFB47C9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C04D93-1453-4F08-B1DB-A47509C0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F6CD94-E6DD-4947-8893-861143DA6801}"/>
              </a:ext>
            </a:extLst>
          </p:cNvPr>
          <p:cNvSpPr txBox="1"/>
          <p:nvPr/>
        </p:nvSpPr>
        <p:spPr>
          <a:xfrm>
            <a:off x="4379577" y="368372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38813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33846-6978-449D-A1CD-6974D9F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BE169-F754-47EA-9B0D-0FC271BAB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C932D3-AD44-48D6-B84D-61BE4DF94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D6A77-F79F-499A-92E8-F5FCCFC4C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F2B87A-39BD-4953-94F9-60DBCAB7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7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de-DE" i="1" dirty="0" err="1"/>
              <a:t>delta</a:t>
            </a:r>
            <a:r>
              <a:rPr lang="de-DE" i="1" dirty="0"/>
              <a:t> 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s(t) auf {0, 1}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16EBB7-C33E-4E80-A611-AA321458A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13" y="848434"/>
            <a:ext cx="3936587" cy="26109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0DD641-DE26-40DF-AAD5-0E0318DA0442}"/>
              </a:ext>
            </a:extLst>
          </p:cNvPr>
          <p:cNvSpPr txBox="1"/>
          <p:nvPr/>
        </p:nvSpPr>
        <p:spPr>
          <a:xfrm>
            <a:off x="5217037" y="3336843"/>
            <a:ext cx="392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 Intervall </a:t>
            </a: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4F2BC-A095-4CA8-BCE4-4B79ED5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D75A6-2C1E-4CA4-AD79-F6DADD7F6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128233-ED01-46EC-A0E0-BC20F2FF6B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0604F8-668F-427F-A366-07C1D1F83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2DA97-4EFF-4C2C-83CC-05784048C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" y="936270"/>
            <a:ext cx="4464496" cy="2961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2A7B3F-0790-4302-AB92-A638F6231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989393"/>
            <a:ext cx="4384768" cy="28597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689726C-E8B1-48E9-9429-CFD972CCC8F9}"/>
              </a:ext>
            </a:extLst>
          </p:cNvPr>
          <p:cNvSpPr txBox="1"/>
          <p:nvPr/>
        </p:nvSpPr>
        <p:spPr>
          <a:xfrm>
            <a:off x="179512" y="3780845"/>
            <a:ext cx="4603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Personendetektionen binär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E9AF1-D736-48C9-9A65-CC02851AE6EE}"/>
              </a:ext>
            </a:extLst>
          </p:cNvPr>
          <p:cNvSpPr txBox="1"/>
          <p:nvPr/>
        </p:nvSpPr>
        <p:spPr>
          <a:xfrm>
            <a:off x="4783262" y="3765017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einen Tag </a:t>
            </a:r>
          </a:p>
        </p:txBody>
      </p:sp>
    </p:spTree>
    <p:extLst>
      <p:ext uri="{BB962C8B-B14F-4D97-AF65-F5344CB8AC3E}">
        <p14:creationId xmlns:p14="http://schemas.microsoft.com/office/powerpoint/2010/main" val="1694636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1702</Words>
  <Application>Microsoft Office PowerPoint</Application>
  <PresentationFormat>Bildschirmpräsentation (16:9)</PresentationFormat>
  <Paragraphs>302</Paragraphs>
  <Slides>36</Slides>
  <Notes>0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Courier New</vt:lpstr>
      <vt:lpstr>Wingdings</vt:lpstr>
      <vt:lpstr>Symbol</vt:lpstr>
      <vt:lpstr>Arial</vt:lpstr>
      <vt:lpstr>Agfa Rotis Sans Serif</vt:lpstr>
      <vt:lpstr>Wingdings 3</vt:lpstr>
      <vt:lpstr>Calibri</vt:lpstr>
      <vt:lpstr>Studentenrunde_Robotik</vt:lpstr>
      <vt:lpstr>Acrobat Document</vt:lpstr>
      <vt:lpstr>Hinweise</vt:lpstr>
      <vt:lpstr>Frequenzbasierte Modellierung zur Prädiktion von Personen-Auftrittswahrscheinlichkeiten</vt:lpstr>
      <vt:lpstr>Gliederung des Vortrags</vt:lpstr>
      <vt:lpstr>Fragestellung und Motivation</vt:lpstr>
      <vt:lpstr>Existierende Ansätze</vt:lpstr>
      <vt:lpstr>Existierende Ansätze - FreMEn</vt:lpstr>
      <vt:lpstr>Existierende Ansätze - Fremen</vt:lpstr>
      <vt:lpstr>Messdatenermittlung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Messdatenverarbeitung Server-seitig</vt:lpstr>
      <vt:lpstr>Messdatenverarbeitung Server-seitig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Aruba-Datensatz</vt:lpstr>
      <vt:lpstr>UOL-Datensatz</vt:lpstr>
      <vt:lpstr>Aruba-Datensatz</vt:lpstr>
      <vt:lpstr>Aktueller Stand</vt:lpstr>
      <vt:lpstr>Aktueller Stand</vt:lpstr>
      <vt:lpstr>Aktueller Stand</vt:lpstr>
      <vt:lpstr>Aktueller Stand</vt:lpstr>
      <vt:lpstr>Ausblick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106</cp:revision>
  <dcterms:created xsi:type="dcterms:W3CDTF">2020-09-15T12:00:16Z</dcterms:created>
  <dcterms:modified xsi:type="dcterms:W3CDTF">2021-01-30T14:31:18Z</dcterms:modified>
</cp:coreProperties>
</file>